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f4wv97qF/C45EtLfpK4uGfZP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078D6C-5ED1-4569-AD45-30C2965A31A4}">
  <a:tblStyle styleId="{DC078D6C-5ED1-4569-AD45-30C2965A31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9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M3E </a:t>
            </a:r>
            <a:b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Mediterranean Extreme Events Experiment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27/06/2025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Online Meeting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CMCC – OGS - ItaliaMeteo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326265" y="457774"/>
            <a:ext cx="10947042" cy="423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Annex 1: Outcome of ECMWF meeting in February 2025</a:t>
            </a:r>
            <a:br>
              <a:rPr b="1" i="0" lang="en-US" sz="25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5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M3E - Mediterranean Extreme Events Experiment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 weather events across the Mediterranean Sea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damages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surrounding countries (examples Acqua Alta event in Venice in 2019, Storm Alex in October 2020, Storm Daniel in September 2023, and flooding in the Emilia-Romagna region in 2023 and 2024)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question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 the future could more accurate forecasts of these types of storms be provided if additional observations were added across the Mediterranean Sea?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for countries surrounding the Mediterranean by providing improved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warning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such events. Many of these countries are Member and Co-operating States of ECMWF.</a:t>
            </a:r>
            <a:endParaRPr b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326265" y="289679"/>
            <a:ext cx="11483662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Annex 1: Outcome of ECMWF meeting in February 2025</a:t>
            </a:r>
            <a:b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M3E- Mediterranean Extreme Events Experiment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January/February 2026 there will be a Global Observational Campaign entitled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Atmospheric River Reconnaissance Campaign (GARRP)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whose aim is to investigate whether adding extra observations across the North Pacific and North Atlantic Oceans may increase medium-range weather forecast skill.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 include dropsondes from aircraft, radiosondes, and drifting buoys with barometers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Under the umbrella of GARRP are the AR Recon campaign across the northern Pacific and the NAWDIC campaign across the North Atlantic and Europe.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high-impact weather also affecting the Mediterranean,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seeking opportunities to augment the current observation network across the Mediterranean Sea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would make the Mediterranean an important part of this campaign.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Oceanographic community can contribute?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with more drifters/plan the drifters in selected areas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the impact on the coastal extreme events (with models)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584615" y="1201367"/>
            <a:ext cx="108828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1" i="0" lang="en-US" sz="3200" u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Italian Task Force for M3E in GARRP</a:t>
            </a:r>
            <a:endParaRPr b="0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500" u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b="0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OGS </a:t>
            </a: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P.M. Poulain, M.Menna, ..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CMCC </a:t>
            </a:r>
            <a:r>
              <a:rPr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Clementi, V. Piermattei, E. Scoccimarro, P. Mercogliano, P. Oddo,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A. Campanale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 Meteo</a:t>
            </a: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C. Cacciamani, L. Porciello, Davide ..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the weather forecast of extreme events, including medicanes, and show the impact on the coastal extreme events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rapid cyclone development in the Med Sea and eventually map atmospheric rivers. </a:t>
            </a:r>
            <a:endParaRPr i="0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Contribute to the GARRP experiment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622479" y="753988"/>
            <a:ext cx="10947042" cy="410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Method: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Deploy surface drifters with pressure sensors in two regions: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Aug/Sep 2025  - precursor experiment Ionian Sea – OGS deployment of 7 buoys + CMCC 2-3 ?</a:t>
            </a:r>
            <a:endParaRPr/>
          </a:p>
          <a:p>
            <a:pPr indent="-127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Feb. 2026 -  together with the GARRP partners: Tyrrhenian Sea – Ionian Sea CMCC deploy + OGS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Define potential deployment area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CMCC drifters to be acquired will measure also waves (2/3)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6"/>
          <p:cNvGraphicFramePr/>
          <p:nvPr/>
        </p:nvGraphicFramePr>
        <p:xfrm>
          <a:off x="2351265" y="38641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{DC078D6C-5ED1-4569-AD45-30C2965A31A4}</a:tableStyleId>
              </a:tblPr>
              <a:tblGrid>
                <a:gridCol w="2867025"/>
                <a:gridCol w="286702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6" name="Google Shape;116;p6"/>
          <p:cNvSpPr/>
          <p:nvPr/>
        </p:nvSpPr>
        <p:spPr>
          <a:xfrm>
            <a:off x="2351265" y="649417"/>
            <a:ext cx="70902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Medicane Zorbas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Formed 27 September 2018; Dissipated 2 October 2018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            </a:t>
            </a:r>
            <a:endParaRPr/>
          </a:p>
        </p:txBody>
      </p:sp>
      <p:pic>
        <p:nvPicPr>
          <p:cNvPr descr="undefined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281" y="1046242"/>
            <a:ext cx="17272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fined"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5326" y="1109742"/>
            <a:ext cx="3644900" cy="224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6"/>
          <p:cNvGraphicFramePr/>
          <p:nvPr/>
        </p:nvGraphicFramePr>
        <p:xfrm>
          <a:off x="2287764" y="523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{DC078D6C-5ED1-4569-AD45-30C2965A31A4}</a:tableStyleId>
              </a:tblPr>
              <a:tblGrid>
                <a:gridCol w="2638425"/>
                <a:gridCol w="308610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p6"/>
          <p:cNvSpPr/>
          <p:nvPr/>
        </p:nvSpPr>
        <p:spPr>
          <a:xfrm>
            <a:off x="2351265" y="3678129"/>
            <a:ext cx="74012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Medicane Ianos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Formed 14 September 2020; Dissipated 21 September 2020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            </a:t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1265" y="4138454"/>
            <a:ext cx="18669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fined" id="122" name="Google Shape;12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8361" y="4189254"/>
            <a:ext cx="3937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7"/>
          <p:cNvGraphicFramePr/>
          <p:nvPr/>
        </p:nvGraphicFramePr>
        <p:xfrm>
          <a:off x="2928937" y="22985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{DC078D6C-5ED1-4569-AD45-30C2965A31A4}</a:tableStyleId>
              </a:tblPr>
              <a:tblGrid>
                <a:gridCol w="2695575"/>
                <a:gridCol w="302895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" name="Google Shape;128;p7"/>
          <p:cNvSpPr/>
          <p:nvPr/>
        </p:nvSpPr>
        <p:spPr>
          <a:xfrm>
            <a:off x="2928937" y="161558"/>
            <a:ext cx="6824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Cyclone Apollo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Formed 24 October 2021; Dissipated 2 November 2021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           </a:t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2438" y="765027"/>
            <a:ext cx="19177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fined"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9938" y="765027"/>
            <a:ext cx="3873500" cy="2641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7"/>
          <p:cNvGraphicFramePr/>
          <p:nvPr/>
        </p:nvGraphicFramePr>
        <p:xfrm>
          <a:off x="2857500" y="53516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{DC078D6C-5ED1-4569-AD45-30C2965A31A4}</a:tableStyleId>
              </a:tblPr>
              <a:tblGrid>
                <a:gridCol w="2305050"/>
                <a:gridCol w="34194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2" name="Google Shape;132;p7"/>
          <p:cNvSpPr/>
          <p:nvPr/>
        </p:nvSpPr>
        <p:spPr>
          <a:xfrm>
            <a:off x="2857500" y="3732793"/>
            <a:ext cx="69643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Storm Daniel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Formed 4 September 2023; Dissipated 12 September 2023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            </a:t>
            </a:r>
            <a:endParaRPr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1001" y="4140200"/>
            <a:ext cx="2057400" cy="264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fined" id="134" name="Google Shape;13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9938" y="4258354"/>
            <a:ext cx="4007902" cy="24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world with different colored lines&#10;&#10;AI-generated content may be incorrect.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217" y="778225"/>
            <a:ext cx="6918837" cy="42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706005" y="5756609"/>
            <a:ext cx="76161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Tracks of some Medicanes that occurred in the Mediterranean Basin between 2011 and 2021(information sourced from Borzì et al. 2024)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8982" y="1302966"/>
            <a:ext cx="31877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8478982" y="408893"/>
            <a:ext cx="31877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Deploy area2024)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2025-06-27T07:12:55Z</dcterms:created>
  <dc:creator>Emanuela Clementi</dc:creator>
</cp:coreProperties>
</file>